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57" r:id="rId4"/>
    <p:sldId id="258" r:id="rId5"/>
    <p:sldId id="259" r:id="rId6"/>
    <p:sldId id="260" r:id="rId7"/>
    <p:sldId id="277" r:id="rId8"/>
    <p:sldId id="270" r:id="rId9"/>
    <p:sldId id="291" r:id="rId10"/>
    <p:sldId id="278" r:id="rId11"/>
    <p:sldId id="261" r:id="rId12"/>
    <p:sldId id="272" r:id="rId13"/>
    <p:sldId id="273" r:id="rId14"/>
    <p:sldId id="274" r:id="rId15"/>
    <p:sldId id="275" r:id="rId16"/>
    <p:sldId id="276" r:id="rId17"/>
    <p:sldId id="264" r:id="rId18"/>
    <p:sldId id="271" r:id="rId19"/>
    <p:sldId id="279" r:id="rId20"/>
    <p:sldId id="292" r:id="rId21"/>
    <p:sldId id="294" r:id="rId22"/>
    <p:sldId id="266" r:id="rId23"/>
    <p:sldId id="295" r:id="rId24"/>
    <p:sldId id="282" r:id="rId25"/>
    <p:sldId id="283" r:id="rId26"/>
    <p:sldId id="286" r:id="rId27"/>
    <p:sldId id="29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77E23-7F25-46FE-B6D7-5100C85DB322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72944-6AB8-455D-8AC9-79E16E6759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ZBS del alto </a:t>
            </a:r>
            <a:r>
              <a:rPr lang="es-ES" dirty="0" err="1" smtClean="0"/>
              <a:t>Ampurdan</a:t>
            </a:r>
            <a:r>
              <a:rPr lang="es-ES" baseline="0" dirty="0" smtClean="0"/>
              <a:t>: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72944-6AB8-455D-8AC9-79E16E6759CB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población empieza a alarmarse:</a:t>
            </a:r>
            <a:r>
              <a:rPr lang="es-ES" baseline="0" dirty="0" smtClean="0"/>
              <a:t> El CIS lo muestra en el último informe , aunque también es visto como un problema de los sanitarios que pierden privilegios.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72944-6AB8-455D-8AC9-79E16E6759CB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72944-6AB8-455D-8AC9-79E16E6759CB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0085-852C-4167-9F80-370138364A2B}" type="datetimeFigureOut">
              <a:rPr lang="es-ES" smtClean="0"/>
              <a:pPr/>
              <a:t>04/12/2012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067EB-AFE1-4813-9653-AE534AD6F8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fmsacomplutense.com/2012/12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/>
          <a:srcRect l="11356" t="66570" r="54124" b="21948"/>
          <a:stretch>
            <a:fillRect/>
          </a:stretch>
        </p:blipFill>
        <p:spPr bwMode="auto">
          <a:xfrm>
            <a:off x="138442" y="1844824"/>
            <a:ext cx="900555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Siguen avanzando: </a:t>
            </a:r>
            <a:br>
              <a:rPr lang="es-ES" dirty="0" smtClean="0"/>
            </a:br>
            <a:r>
              <a:rPr lang="es-ES" sz="2200" dirty="0" smtClean="0"/>
              <a:t> RD-Ley 16/2012 de 20 de abril, de medidas urgentes para garantizar la sostenibilidad del Sistema Nacional de Salud y mejorar la calidad y seguridad de sus prestaciones 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Copago de medicamentos. Fin de la gratuidad a pensionistas (= enfermos crónicos)</a:t>
            </a:r>
          </a:p>
          <a:p>
            <a:r>
              <a:rPr lang="es-ES" dirty="0" smtClean="0"/>
              <a:t>Fin de la acceso igualitario a las prestaciones Cartera de servicios básica, suplementaria y accesoria). Copago por servicios</a:t>
            </a:r>
          </a:p>
          <a:p>
            <a:r>
              <a:rPr lang="es-ES" dirty="0" smtClean="0"/>
              <a:t> Fin de la universalidad: Prestaciones ligadas a cotizaciones (¿retorno al pasado? No, exactamente… vincula el derecho a la atención sanitaria con el aseguramiento y en ningún caso se señala que este aseguramiento tiene que ser a la Seguridad Social.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ultimo paso: La ruptura del aseguramiento único </a:t>
            </a:r>
            <a:br>
              <a:rPr lang="es-ES" dirty="0" smtClean="0"/>
            </a:br>
            <a:r>
              <a:rPr lang="es-ES" dirty="0" smtClean="0"/>
              <a:t>(Lo llamarán libertad 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Poder elegir pagar a una aseguradora privada de servicios sanitarios en lugar de contribuir a la caja común a través de los impuestos (SNS)</a:t>
            </a:r>
          </a:p>
          <a:p>
            <a:r>
              <a:rPr lang="es-ES" dirty="0" smtClean="0"/>
              <a:t>Desgravarse por ello </a:t>
            </a:r>
          </a:p>
          <a:p>
            <a:r>
              <a:rPr lang="es-ES" dirty="0" smtClean="0"/>
              <a:t>Romper el aseguramiento único: Elegir con quién aseguras tus servicios sanitarios ( Provisión privada)</a:t>
            </a:r>
          </a:p>
          <a:p>
            <a:r>
              <a:rPr lang="es-ES" dirty="0" smtClean="0"/>
              <a:t>Fin de un sistema basado en la solidaridad de sanos con enfermos. Fin de la universalidad </a:t>
            </a:r>
          </a:p>
          <a:p>
            <a:r>
              <a:rPr lang="es-ES" dirty="0" smtClean="0"/>
              <a:t>Se accederá a unos servicios u otros según los  recursos personales. Fin de la equidad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pasa en Castilla – León?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están generando los cambios normativos necesarios para acometer, en primer término, los recortes y en segundo término las reformas ( La ley de ordenación sanitaria lo permite en C-L desde el 93)</a:t>
            </a:r>
          </a:p>
          <a:p>
            <a:r>
              <a:rPr lang="es-ES" dirty="0" smtClean="0"/>
              <a:t>Ratificación del Decreto- LEY de medidas urgentes en materia sanitaria (50 millones de ahorro)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ahorra de Personal sanitario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 profesional se mueve en toda la ZBS, no en un puesto asignado (ahorro en acumulaciones y en sustituciones, sobrecarga en unos y gente al paro)</a:t>
            </a:r>
          </a:p>
          <a:p>
            <a:r>
              <a:rPr lang="es-ES" dirty="0" smtClean="0"/>
              <a:t>Se concentra la atención continuada en un centro para varias zonas básicas(ahorro en horas de guardia, gente al paro; reducción de servicio a la población) </a:t>
            </a:r>
          </a:p>
          <a:p>
            <a:r>
              <a:rPr lang="es-ES" dirty="0" smtClean="0"/>
              <a:t>Incremento horario (ahorro en sustituciones, gente al paro) </a:t>
            </a:r>
          </a:p>
          <a:p>
            <a:r>
              <a:rPr lang="es-ES" dirty="0" smtClean="0"/>
              <a:t>Se quita la productividad fija; se retiene sine die la productividad variable; se quita la extra.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Jubilaciones . IT. Ajustes de plantilla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Obligatorio a los 65; ampliable según criterios poco indefinidos.</a:t>
            </a:r>
          </a:p>
          <a:p>
            <a:r>
              <a:rPr lang="es-ES" dirty="0" smtClean="0"/>
              <a:t>Durante la  IT no se cobra el salario completo hasta el 21 día (50%/75%/100%)</a:t>
            </a:r>
          </a:p>
          <a:p>
            <a:r>
              <a:rPr lang="es-ES" dirty="0" smtClean="0"/>
              <a:t>Los centros sanitarios posibilidad de modificar plantilla de forma permanente según necesidad ( modificación del Estatuto jurídico)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Ahorro por disminución de servicios a la población en C-L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Cierre de centros de atención continuada</a:t>
            </a:r>
          </a:p>
          <a:p>
            <a:r>
              <a:rPr lang="es-ES" dirty="0" smtClean="0"/>
              <a:t>Cierre de camas </a:t>
            </a:r>
          </a:p>
          <a:p>
            <a:r>
              <a:rPr lang="es-ES" dirty="0" smtClean="0"/>
              <a:t>Aumento de Tarjetas asignadas por profesional (acumulaciones, movilidad)</a:t>
            </a:r>
          </a:p>
          <a:p>
            <a:r>
              <a:rPr lang="es-ES" dirty="0" smtClean="0"/>
              <a:t>Cobertura parcial de ausencias: tiempo sin servicio</a:t>
            </a:r>
          </a:p>
          <a:p>
            <a:r>
              <a:rPr lang="es-ES" dirty="0" smtClean="0"/>
              <a:t>Aumento de las listas de espera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estructurales en C-L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ABANDONO ES EL PRIMER CAMBIO ESTRUCTURAL QUE SE ESTÁ PRODUCIENDO </a:t>
            </a:r>
          </a:p>
          <a:p>
            <a:r>
              <a:rPr lang="es-ES" dirty="0" smtClean="0"/>
              <a:t>El Hospital de Burgos en régimen de Concesión </a:t>
            </a:r>
          </a:p>
          <a:p>
            <a:r>
              <a:rPr lang="es-ES" dirty="0" smtClean="0"/>
              <a:t>El aumento de conciertos con la privada  para pruebas y para ciertas cirugías.</a:t>
            </a:r>
          </a:p>
          <a:p>
            <a:r>
              <a:rPr lang="es-ES" dirty="0" smtClean="0"/>
              <a:t>Llegar al objetivo de déficit como sea  pero no se ha iniciado la privatización de la gestión.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crisis cubre el cambio de modelo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 crisis lo cubre todo con su manto de inevitabilidad</a:t>
            </a:r>
          </a:p>
          <a:p>
            <a:r>
              <a:rPr lang="es-ES" dirty="0" smtClean="0"/>
              <a:t>La población pasa de víctima a culpable</a:t>
            </a:r>
          </a:p>
          <a:p>
            <a:r>
              <a:rPr lang="es-ES" dirty="0" smtClean="0"/>
              <a:t>Se desmantela el sistema con rapidez </a:t>
            </a:r>
          </a:p>
          <a:p>
            <a:r>
              <a:rPr lang="es-ES" dirty="0" smtClean="0"/>
              <a:t>En Madrid los hospitales pasan a ser comprados por empresas de inversión que lo ceden a otras según su situación financiera</a:t>
            </a:r>
          </a:p>
          <a:p>
            <a:r>
              <a:rPr lang="es-ES" dirty="0" smtClean="0"/>
              <a:t>centros de salud en Madrid, Girona…  van a pasar también a  gestión privada.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2961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Al fin, la población está siendo consciente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marea_blanca_EDIIMA20121128_0069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88226"/>
            <a:ext cx="8989430" cy="5065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hablamos de utopías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 pesar de todo, el sistema estaba funcionando razonablemente bien desde hace casi 30 años:</a:t>
            </a:r>
          </a:p>
          <a:p>
            <a:r>
              <a:rPr lang="es-ES" dirty="0" smtClean="0"/>
              <a:t>En coste </a:t>
            </a:r>
          </a:p>
          <a:p>
            <a:r>
              <a:rPr lang="es-ES" dirty="0" smtClean="0"/>
              <a:t>En resultados </a:t>
            </a:r>
          </a:p>
          <a:p>
            <a:r>
              <a:rPr lang="es-ES" dirty="0" smtClean="0"/>
              <a:t>En equidad</a:t>
            </a:r>
          </a:p>
          <a:p>
            <a:r>
              <a:rPr lang="es-ES" dirty="0" smtClean="0"/>
              <a:t>En universalidad </a:t>
            </a:r>
          </a:p>
          <a:p>
            <a:r>
              <a:rPr lang="es-ES" sz="3600" dirty="0" smtClean="0"/>
              <a:t>EN SATISFACCIÓN </a:t>
            </a:r>
            <a:endParaRPr lang="es-E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ADSP de Salamanca ante el desmantelamiento de la sanidad pública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ES" dirty="0" smtClean="0">
              <a:ea typeface="Calibri"/>
              <a:cs typeface="Times New Roman"/>
            </a:endParaRPr>
          </a:p>
          <a:p>
            <a:endParaRPr lang="es-ES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 l="11356" t="66570" r="54124" b="21948"/>
          <a:stretch>
            <a:fillRect/>
          </a:stretch>
        </p:blipFill>
        <p:spPr bwMode="auto">
          <a:xfrm>
            <a:off x="-1" y="0"/>
            <a:ext cx="298558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7"/>
            <a:ext cx="7774632" cy="18276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¿Cómo puede la ADSP ayudar al mantenimiento del SNS en el momento actual?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DEBILIDADES-AMENAZAS</a:t>
            </a:r>
          </a:p>
          <a:p>
            <a:r>
              <a:rPr lang="es-ES" dirty="0" smtClean="0"/>
              <a:t>FORTALEZAS Y OPORTUNIDADES DE LA ADSP en 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FADSP ha contribuido a frenar el peligro durante años. Hemos alertado</a:t>
            </a:r>
          </a:p>
          <a:p>
            <a:r>
              <a:rPr lang="es-ES" dirty="0" smtClean="0"/>
              <a:t>Hemos sembrado ideas . El movimiento de Madrid usa nuestros argumentos </a:t>
            </a:r>
          </a:p>
          <a:p>
            <a:r>
              <a:rPr lang="es-ES" dirty="0" smtClean="0"/>
              <a:t>Hemos proporcionado material a otros </a:t>
            </a:r>
          </a:p>
          <a:p>
            <a:pPr>
              <a:buNone/>
            </a:pPr>
            <a:r>
              <a:rPr lang="es-ES" dirty="0" smtClean="0"/>
              <a:t>Asociaciones de jóvenes, estudiantes de Medicina toman nuestras ideas 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http://ifmsacomplutense.com/2012/12/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sz="6600" dirty="0" smtClean="0"/>
              <a:t>Y ahora ¿qué? 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ANALISIS DAFO DE LA ADSP </a:t>
            </a:r>
            <a:endParaRPr lang="es-ES" sz="1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404664"/>
          <a:ext cx="9144000" cy="690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36601">
                <a:tc>
                  <a:txBody>
                    <a:bodyPr/>
                    <a:lstStyle/>
                    <a:p>
                      <a:r>
                        <a:rPr lang="es-ES" dirty="0" smtClean="0"/>
                        <a:t>DEBILIDADES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AMENAZAS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FORTALEZAS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OPORTUNIDADES</a:t>
                      </a:r>
                      <a:endParaRPr lang="es-ES" dirty="0"/>
                    </a:p>
                  </a:txBody>
                  <a:tcPr/>
                </a:tc>
              </a:tr>
              <a:tr h="64682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 nº  de socios reducido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Edad media elevada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Elevada media de años de “militancia”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El “</a:t>
                      </a:r>
                      <a:r>
                        <a:rPr lang="es-ES" dirty="0" err="1" smtClean="0"/>
                        <a:t>autofiltrado</a:t>
                      </a:r>
                      <a:r>
                        <a:rPr lang="es-ES" dirty="0" smtClean="0"/>
                        <a:t>”  de personas a lo largo de los años de evolución</a:t>
                      </a:r>
                      <a:r>
                        <a:rPr lang="es-ES" baseline="0" dirty="0" smtClean="0"/>
                        <a:t> de la asociación</a:t>
                      </a:r>
                      <a:endParaRPr lang="es-E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No tenemos subvenciones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Poco</a:t>
                      </a:r>
                      <a:r>
                        <a:rPr lang="es-ES" baseline="0" dirty="0" smtClean="0"/>
                        <a:t> conocidos por la población general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desgaste y la rutina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baseline="0" dirty="0" smtClean="0"/>
                        <a:t>Alejamiento de los modos que son válidos para las nuevas generaciones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Menos diversidad entre</a:t>
                      </a:r>
                      <a:r>
                        <a:rPr lang="es-ES" baseline="0" dirty="0" smtClean="0"/>
                        <a:t> el grupo activo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baseline="0" dirty="0" smtClean="0"/>
                        <a:t>Ser identificados y/o confundidos con otros elementos políticos o sindicales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baseline="0" dirty="0" smtClean="0"/>
                        <a:t>Disponemos de medios escasos o casi nulos(cero infraestructura)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Poca capacidad de movilización</a:t>
                      </a:r>
                      <a:r>
                        <a:rPr lang="es-ES" baseline="0" dirty="0" smtClean="0"/>
                        <a:t> de gente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Estamos “limpios “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APORTAMOS UNA VISIÓN DE CONJUNTO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No somos  partido, ni sindicato ni ONG, no pertenecemos a la administración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Respetados entre la profesión y la administración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Referente válido para amplios sectores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Personas  cualificadas e informadas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 Tenemos una línea coherente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Aportar ideas y trasmitirlas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Acceso a medios de comunicación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Posibilidad de alianzas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Las profesiones</a:t>
                      </a:r>
                      <a:r>
                        <a:rPr lang="es-ES" baseline="0" dirty="0" smtClean="0"/>
                        <a:t> sanitarias</a:t>
                      </a:r>
                      <a:r>
                        <a:rPr lang="es-ES" dirty="0" smtClean="0"/>
                        <a:t>  y  en general los trabajadores de la sanidad se están movilizando </a:t>
                      </a:r>
                      <a:r>
                        <a:rPr lang="es-ES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El mundo de la sanidad en Madrid se presenta unido</a:t>
                      </a:r>
                      <a:endParaRPr lang="es-E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LA POBLACIÓN EMPIEZA ALARMARSE</a:t>
                      </a:r>
                      <a:endParaRPr lang="es-E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ALIANZAS </a:t>
                      </a:r>
                      <a:endParaRPr lang="es-E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Nuestra obligación es ir por delante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Exigir transparencia en los resultados ECONÓMICOS de los centros con gestión privada? (Datos comparables y no encargados a una consultora amiga y pagada para engañar)</a:t>
            </a:r>
          </a:p>
          <a:p>
            <a:r>
              <a:rPr lang="es-ES" dirty="0" smtClean="0"/>
              <a:t>Exigir transparencia EN LA CALIDAD de los servicios que se prestan ?</a:t>
            </a:r>
          </a:p>
          <a:p>
            <a:r>
              <a:rPr lang="es-ES" dirty="0" smtClean="0"/>
              <a:t>Exigir UNIFORMIDAD en los servicios ?</a:t>
            </a:r>
          </a:p>
          <a:p>
            <a:r>
              <a:rPr lang="es-ES" dirty="0" smtClean="0"/>
              <a:t>Centrarse en el DESCONTROL QUE SUPONE LA GESTIÓN PRIVADA ¿Quién controla todo este tinglado 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600" dirty="0" smtClean="0"/>
              <a:t> ¿</a:t>
            </a:r>
            <a:r>
              <a:rPr lang="es-ES" sz="4800" dirty="0" smtClean="0"/>
              <a:t>Exigir vuelta a atrás en la gestión privada? </a:t>
            </a:r>
          </a:p>
          <a:p>
            <a:pPr>
              <a:buNone/>
            </a:pPr>
            <a:r>
              <a:rPr lang="es-ES" sz="4800" dirty="0" smtClean="0"/>
              <a:t>¿Conformarse con no perder el aseguramiento único?</a:t>
            </a:r>
          </a:p>
          <a:p>
            <a:pPr>
              <a:buNone/>
            </a:pPr>
            <a:r>
              <a:rPr lang="es-ES" sz="4800" dirty="0" smtClean="0"/>
              <a:t>¿Exigir una revisión de la Ley de Sanidad ? LGS es papel mojado</a:t>
            </a:r>
            <a:endParaRPr lang="es-ES" sz="4600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¿Pasar a la acción?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Movilizar a los aliados </a:t>
            </a:r>
          </a:p>
          <a:p>
            <a:r>
              <a:rPr lang="es-ES" dirty="0" smtClean="0"/>
              <a:t>Movilizarse en apoyo de  la Comunidad de Madrid</a:t>
            </a:r>
          </a:p>
          <a:p>
            <a:r>
              <a:rPr lang="es-ES" dirty="0" smtClean="0"/>
              <a:t>Movilizarse por el ataque contra el personal sanitario en Castilla y León o en Salamanca y contra la reducción de servicios a la población </a:t>
            </a:r>
          </a:p>
          <a:p>
            <a:r>
              <a:rPr lang="es-ES" dirty="0" smtClean="0"/>
              <a:t>Esperar a que la cosa empeore aquí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Alianzas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¿Quienes deben ser nuestros aliados?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3407" r="24460" b="6250"/>
          <a:stretch>
            <a:fillRect/>
          </a:stretch>
        </p:blipFill>
        <p:spPr bwMode="auto">
          <a:xfrm>
            <a:off x="4572000" y="2888156"/>
            <a:ext cx="4572000" cy="39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3989" t="12594" r="26756" b="11610"/>
          <a:stretch>
            <a:fillRect/>
          </a:stretch>
        </p:blipFill>
        <p:spPr bwMode="auto">
          <a:xfrm>
            <a:off x="0" y="0"/>
            <a:ext cx="462923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sistema nacional de salud se pierde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916832"/>
            <a:ext cx="597666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sanidad pública como SNS está en peligro desde sus inicios   (1982)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5589240"/>
            <a:ext cx="6846721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sanidad pública no existe o es un elemento  </a:t>
            </a:r>
          </a:p>
          <a:p>
            <a:r>
              <a:rPr lang="es-ES" sz="2800" dirty="0" smtClean="0"/>
              <a:t>residual para  beneficencia (      ?     )</a:t>
            </a:r>
            <a:endParaRPr lang="es-ES" sz="2800" dirty="0"/>
          </a:p>
        </p:txBody>
      </p:sp>
      <p:sp>
        <p:nvSpPr>
          <p:cNvPr id="7" name="6 Flecha abajo"/>
          <p:cNvSpPr/>
          <p:nvPr/>
        </p:nvSpPr>
        <p:spPr>
          <a:xfrm>
            <a:off x="1547664" y="2996952"/>
            <a:ext cx="48463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95736" y="3140968"/>
            <a:ext cx="66247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El Informe Abril (1991)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La ley de “ habilitación de nuevas formas de gestión” (1997</a:t>
            </a:r>
            <a:r>
              <a:rPr lang="es-E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El </a:t>
            </a:r>
            <a:r>
              <a:rPr lang="es-ES" sz="2400" b="1" dirty="0"/>
              <a:t>Real- Decreto de reforma sanitaria de 20 abril de 2012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Algunos de los 64 puntos del Informe Abril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Separación de las competencias del S.N.S. en  financiación, compra y gestión de la sanidad.</a:t>
            </a:r>
          </a:p>
          <a:p>
            <a:r>
              <a:rPr lang="es-ES" smtClean="0"/>
              <a:t>Aumento de los ingresos a través del copago del usuario.</a:t>
            </a:r>
          </a:p>
          <a:p>
            <a:r>
              <a:rPr lang="es-ES" smtClean="0"/>
              <a:t> Separación de los presupuestos destinados a prevención y recuperación de los presupuestos propiamente asistenciales.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Algunos de los 64 puntos del Informe Abril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Separación de las prestaciones básicas que se cubrirían con recursos públicos de las prestaciones complementarias que serían cofinanciadas por el usuario.</a:t>
            </a:r>
          </a:p>
          <a:p>
            <a:r>
              <a:rPr lang="es-ES" dirty="0" smtClean="0"/>
              <a:t> Desaparición de la gratuidad en farmacia para los pensionistas.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Algunos de los 64 puntos del Informe Abril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mtClean="0"/>
              <a:t>Introducción en el S.N.S. de un "sistema de mercados" entre los proveedores públicos y privados.</a:t>
            </a:r>
          </a:p>
          <a:p>
            <a:r>
              <a:rPr lang="es-ES" smtClean="0"/>
              <a:t> Cada unidad de provisión (hospitales, centros de salud, etc)  contratará directamente a sus trabajadores.</a:t>
            </a:r>
          </a:p>
          <a:p>
            <a:r>
              <a:rPr lang="es-ES" smtClean="0"/>
              <a:t> Impulso las Mutualidades y Entidades colaboradoras.</a:t>
            </a:r>
          </a:p>
          <a:p>
            <a:r>
              <a:rPr lang="es-ES" smtClean="0"/>
              <a:t>Aumento del tamaño de las Áreas de salud.	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 de Nuevas formas de gestión 1997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Significó la separación de planificación, financiación, compra y provisión de servicios </a:t>
            </a:r>
          </a:p>
          <a:p>
            <a:r>
              <a:rPr lang="es-ES" dirty="0" smtClean="0"/>
              <a:t>Así se ha desarrollado todo ese </a:t>
            </a:r>
            <a:r>
              <a:rPr lang="es-ES" dirty="0" err="1" smtClean="0"/>
              <a:t>maremagnum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Fundaciones </a:t>
            </a:r>
          </a:p>
          <a:p>
            <a:pPr lvl="1"/>
            <a:r>
              <a:rPr lang="es-ES" dirty="0" smtClean="0"/>
              <a:t>Consorcios</a:t>
            </a:r>
          </a:p>
          <a:p>
            <a:pPr lvl="1"/>
            <a:r>
              <a:rPr lang="es-ES" dirty="0" smtClean="0"/>
              <a:t>Sociedades mercantiles y fundaciones públicas</a:t>
            </a:r>
          </a:p>
          <a:p>
            <a:pPr lvl="1"/>
            <a:r>
              <a:rPr lang="es-ES" dirty="0" smtClean="0"/>
              <a:t>Gestión privada mediante acuerdos, convenios o contratos</a:t>
            </a:r>
          </a:p>
          <a:p>
            <a:pPr lvl="1"/>
            <a:r>
              <a:rPr lang="es-ES" dirty="0" smtClean="0"/>
              <a:t>Concesiones administrativas </a:t>
            </a:r>
          </a:p>
          <a:p>
            <a:pPr lvl="1"/>
            <a:r>
              <a:rPr lang="es-ES" dirty="0" smtClean="0"/>
              <a:t>Iniciativas de financiación privada</a:t>
            </a:r>
          </a:p>
          <a:p>
            <a:pPr lvl="1"/>
            <a:r>
              <a:rPr lang="es-ES" dirty="0" smtClean="0"/>
              <a:t>Organizaciones sanitarias integradas (OSI)</a:t>
            </a:r>
          </a:p>
          <a:p>
            <a:pPr lvl="1"/>
            <a:r>
              <a:rPr lang="es-ES" dirty="0" smtClean="0"/>
              <a:t>Entidades de base asociativa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gestión privada ya </a:t>
            </a:r>
            <a:br>
              <a:rPr lang="es-ES" dirty="0" smtClean="0"/>
            </a:br>
            <a:r>
              <a:rPr lang="es-ES" dirty="0" smtClean="0"/>
              <a:t>está aquí ¿Quién se beneficia?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s-ES" dirty="0" smtClean="0"/>
              <a:t>– </a:t>
            </a:r>
            <a:r>
              <a:rPr lang="es-ES" b="1" dirty="0" smtClean="0"/>
              <a:t>Capio</a:t>
            </a:r>
            <a:r>
              <a:rPr lang="es-ES" dirty="0" smtClean="0"/>
              <a:t> está en manos de CVC, un fondo de capital riesgo británico con sede en Luxemburgo. Gestiona 28 centros sanitarios en 4 comunidades autónomas.</a:t>
            </a:r>
          </a:p>
          <a:p>
            <a:pPr fontAlgn="base"/>
            <a:r>
              <a:rPr lang="es-ES" dirty="0" smtClean="0"/>
              <a:t>– </a:t>
            </a:r>
            <a:r>
              <a:rPr lang="es-ES" b="1" dirty="0" smtClean="0"/>
              <a:t>El grupo USP-Quirón</a:t>
            </a:r>
            <a:r>
              <a:rPr lang="es-ES" dirty="0" smtClean="0"/>
              <a:t>. Tras estar al borde del concurso de acreedores, fue comprado en febrero 2012 por el fondo de inversión británico </a:t>
            </a:r>
            <a:r>
              <a:rPr lang="es-ES" dirty="0" err="1" smtClean="0"/>
              <a:t>Doughty</a:t>
            </a:r>
            <a:r>
              <a:rPr lang="es-ES" dirty="0" smtClean="0"/>
              <a:t> Hanson. Gestiona 12 hospitales y 26 centros sanitarios en España.</a:t>
            </a:r>
          </a:p>
          <a:p>
            <a:pPr fontAlgn="base"/>
            <a:r>
              <a:rPr lang="es-ES" dirty="0" smtClean="0"/>
              <a:t>– </a:t>
            </a:r>
            <a:r>
              <a:rPr lang="es-ES" b="1" dirty="0" err="1" smtClean="0"/>
              <a:t>Adeslas</a:t>
            </a:r>
            <a:r>
              <a:rPr lang="es-ES" dirty="0" smtClean="0"/>
              <a:t> por un lado y </a:t>
            </a:r>
            <a:r>
              <a:rPr lang="es-ES" b="1" dirty="0" smtClean="0"/>
              <a:t>Sanitas </a:t>
            </a:r>
            <a:r>
              <a:rPr lang="es-ES" dirty="0" smtClean="0"/>
              <a:t>por el otro forman, con la CAM y </a:t>
            </a:r>
            <a:r>
              <a:rPr lang="es-ES" dirty="0" err="1" smtClean="0"/>
              <a:t>Bancaja</a:t>
            </a:r>
            <a:r>
              <a:rPr lang="es-ES" dirty="0" smtClean="0"/>
              <a:t> (</a:t>
            </a:r>
            <a:r>
              <a:rPr lang="es-ES" dirty="0" err="1" smtClean="0"/>
              <a:t>Bankia</a:t>
            </a:r>
            <a:r>
              <a:rPr lang="es-ES" dirty="0" smtClean="0"/>
              <a:t>) el grupo sanitario </a:t>
            </a:r>
            <a:r>
              <a:rPr lang="es-ES" b="1" dirty="0" smtClean="0"/>
              <a:t>Ribera Salud</a:t>
            </a:r>
            <a:r>
              <a:rPr lang="es-ES" dirty="0" smtClean="0"/>
              <a:t>, que también gestiona hospitales en Madrid y Valencia. El 80% de los hospitales de </a:t>
            </a:r>
            <a:r>
              <a:rPr lang="es-ES" dirty="0" err="1" smtClean="0"/>
              <a:t>Adeslas</a:t>
            </a:r>
            <a:r>
              <a:rPr lang="es-ES" dirty="0" smtClean="0"/>
              <a:t> pertenece a la sociedad </a:t>
            </a:r>
            <a:r>
              <a:rPr lang="es-ES" dirty="0" err="1" smtClean="0"/>
              <a:t>Goodgrower</a:t>
            </a:r>
            <a:r>
              <a:rPr lang="es-ES" dirty="0" smtClean="0"/>
              <a:t> y el 20% a </a:t>
            </a:r>
            <a:r>
              <a:rPr lang="es-ES" dirty="0" err="1" smtClean="0"/>
              <a:t>Criteria</a:t>
            </a:r>
            <a:r>
              <a:rPr lang="es-ES" dirty="0" smtClean="0"/>
              <a:t> de </a:t>
            </a:r>
            <a:r>
              <a:rPr lang="es-ES" dirty="0" err="1" smtClean="0"/>
              <a:t>Caixa</a:t>
            </a:r>
            <a:r>
              <a:rPr lang="es-ES" dirty="0" smtClean="0"/>
              <a:t> Catalana. Sanitas, que acaba de comprar el Hospital de Torrejón, pertenece al grupo BUPA Internacional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Insurance</a:t>
            </a:r>
            <a:r>
              <a:rPr lang="es-ES" dirty="0" smtClean="0"/>
              <a:t>, la mayor compañía privada de asistencia sanitaria y aseguramiento privado del Reino Unido.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¿Es la gestión privada más eficiente que la pública ?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80720" cy="982960"/>
          </a:xfrm>
        </p:spPr>
        <p:txBody>
          <a:bodyPr>
            <a:normAutofit fontScale="62500" lnSpcReduction="20000"/>
          </a:bodyPr>
          <a:lstStyle/>
          <a:p>
            <a:r>
              <a:rPr lang="es-ES" sz="4800" b="1" dirty="0" smtClean="0"/>
              <a:t>¡Sabemos que no! Y ellos también. Por algo no dan un solo número. </a:t>
            </a:r>
            <a:endParaRPr lang="es-ES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1513</Words>
  <Application>Microsoft Office PowerPoint</Application>
  <PresentationFormat>Presentación en pantalla (4:3)</PresentationFormat>
  <Paragraphs>150</Paragraphs>
  <Slides>27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La ADSP de Salamanca ante el desmantelamiento de la sanidad pública </vt:lpstr>
      <vt:lpstr>El sistema nacional de salud se pierde </vt:lpstr>
      <vt:lpstr>Algunos de los 64 puntos del Informe Abril</vt:lpstr>
      <vt:lpstr>Algunos de los 64 puntos del Informe Abril</vt:lpstr>
      <vt:lpstr>Algunos de los 64 puntos del Informe Abril</vt:lpstr>
      <vt:lpstr>Ley de Nuevas formas de gestión 1997</vt:lpstr>
      <vt:lpstr>La gestión privada ya  está aquí ¿Quién se beneficia? </vt:lpstr>
      <vt:lpstr>¿Es la gestión privada más eficiente que la pública ?</vt:lpstr>
      <vt:lpstr>Siguen avanzando:   RD-Ley 16/2012 de 20 de abril, de medidas urgentes para garantizar la sostenibilidad del Sistema Nacional de Salud y mejorar la calidad y seguridad de sus prestaciones </vt:lpstr>
      <vt:lpstr>El ultimo paso: La ruptura del aseguramiento único  (Lo llamarán libertad )</vt:lpstr>
      <vt:lpstr>¿Qué pasa en Castilla – León?</vt:lpstr>
      <vt:lpstr>Se ahorra de Personal sanitario</vt:lpstr>
      <vt:lpstr>Jubilaciones . IT. Ajustes de plantilla </vt:lpstr>
      <vt:lpstr>Ahorro por disminución de servicios a la población en C-L</vt:lpstr>
      <vt:lpstr>Cambios estructurales en C-L</vt:lpstr>
      <vt:lpstr>La crisis cubre el cambio de modelo</vt:lpstr>
      <vt:lpstr>  Al fin, la población está siendo consciente   </vt:lpstr>
      <vt:lpstr>No hablamos de utopías </vt:lpstr>
      <vt:lpstr>¿Cómo puede la ADSP ayudar al mantenimiento del SNS en el momento actual?</vt:lpstr>
      <vt:lpstr>Diapositiva 21</vt:lpstr>
      <vt:lpstr>Diapositiva 22</vt:lpstr>
      <vt:lpstr>Nuestra obligación es ir por delante </vt:lpstr>
      <vt:lpstr>Diapositiva 24</vt:lpstr>
      <vt:lpstr>¿Pasar a la acción?</vt:lpstr>
      <vt:lpstr>Alianzas 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ADSP de Salamanca ante el desmantelamiento de la sanidad pública </dc:title>
  <dc:creator>usuario1</dc:creator>
  <cp:lastModifiedBy>usuario1</cp:lastModifiedBy>
  <cp:revision>12</cp:revision>
  <dcterms:created xsi:type="dcterms:W3CDTF">2012-11-28T18:02:29Z</dcterms:created>
  <dcterms:modified xsi:type="dcterms:W3CDTF">2012-12-04T16:55:55Z</dcterms:modified>
</cp:coreProperties>
</file>